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08"/>
  </p:normalViewPr>
  <p:slideViewPr>
    <p:cSldViewPr snapToGrid="0" snapToObjects="1">
      <p:cViewPr>
        <p:scale>
          <a:sx n="66" d="100"/>
          <a:sy n="66" d="100"/>
        </p:scale>
        <p:origin x="-1902" y="28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6775B-1911-4101-94A7-C2F3FCC0868F}"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7EFE4-1515-4E68-8B7D-A4A017F577A3}" type="slidenum">
              <a:rPr kumimoji="1" lang="ja-JP" altLang="en-US" smtClean="0"/>
              <a:t>‹#›</a:t>
            </a:fld>
            <a:endParaRPr kumimoji="1" lang="ja-JP" altLang="en-US"/>
          </a:p>
        </p:txBody>
      </p:sp>
    </p:spTree>
    <p:extLst>
      <p:ext uri="{BB962C8B-B14F-4D97-AF65-F5344CB8AC3E}">
        <p14:creationId xmlns:p14="http://schemas.microsoft.com/office/powerpoint/2010/main" val="659735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2F7EFE4-1515-4E68-8B7D-A4A017F577A3}" type="slidenum">
              <a:rPr kumimoji="1" lang="ja-JP" altLang="en-US" smtClean="0"/>
              <a:t>1</a:t>
            </a:fld>
            <a:endParaRPr kumimoji="1" lang="ja-JP" altLang="en-US"/>
          </a:p>
        </p:txBody>
      </p:sp>
    </p:spTree>
    <p:extLst>
      <p:ext uri="{BB962C8B-B14F-4D97-AF65-F5344CB8AC3E}">
        <p14:creationId xmlns:p14="http://schemas.microsoft.com/office/powerpoint/2010/main" val="2011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2F7EFE4-1515-4E68-8B7D-A4A017F577A3}" type="slidenum">
              <a:rPr kumimoji="1" lang="ja-JP" altLang="en-US" smtClean="0"/>
              <a:t>2</a:t>
            </a:fld>
            <a:endParaRPr kumimoji="1" lang="ja-JP" altLang="en-US"/>
          </a:p>
        </p:txBody>
      </p:sp>
    </p:spTree>
    <p:extLst>
      <p:ext uri="{BB962C8B-B14F-4D97-AF65-F5344CB8AC3E}">
        <p14:creationId xmlns:p14="http://schemas.microsoft.com/office/powerpoint/2010/main" val="91022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 xmlns:a16="http://schemas.microsoft.com/office/drawing/2014/main" id="{AC71722E-8783-924E-A108-55E45ED547AC}"/>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 xmlns:a16="http://schemas.microsoft.com/office/drawing/2014/main" id="{072F81CE-8826-9A47-914A-3851837BC50F}"/>
              </a:ext>
            </a:extLst>
          </p:cNvPr>
          <p:cNvSpPr/>
          <p:nvPr/>
        </p:nvSpPr>
        <p:spPr>
          <a:xfrm>
            <a:off x="3699933" y="2395675"/>
            <a:ext cx="2006601" cy="656590"/>
          </a:xfrm>
          <a:prstGeom prst="rect">
            <a:avLst/>
          </a:prstGeom>
        </p:spPr>
        <p:txBody>
          <a:bodyPr wrap="square">
            <a:spAutoFit/>
          </a:bodyPr>
          <a:lstStyle/>
          <a:p>
            <a:pPr algn="ctr">
              <a:lnSpc>
                <a:spcPts val="1938"/>
              </a:lnSpc>
              <a:spcBef>
                <a:spcPts val="98"/>
              </a:spcBef>
            </a:pPr>
            <a:r>
              <a:rPr lang="ja-JP" altLang="en-US" sz="1200" spc="44">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12,000</a:t>
            </a:r>
            <a:r>
              <a:rPr lang="ja-JP" altLang="en-US" sz="1200" b="1" spc="-484">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400" b="1" spc="38">
                <a:solidFill>
                  <a:srgbClr val="FFFF00"/>
                </a:solidFill>
                <a:latin typeface="MS Gothic" panose="020B0609070205080204" pitchFamily="49" charset="-128"/>
                <a:ea typeface="MS Gothic" panose="020B0609070205080204" pitchFamily="49" charset="-128"/>
                <a:cs typeface="ＭＳ ゴシック"/>
              </a:rPr>
              <a:t>今</a:t>
            </a:r>
            <a:r>
              <a:rPr lang="ja-JP" altLang="en-US" sz="2400" b="1" spc="-49">
                <a:solidFill>
                  <a:srgbClr val="FFFF00"/>
                </a:solidFill>
                <a:latin typeface="MS Gothic" panose="020B0609070205080204" pitchFamily="49" charset="-128"/>
                <a:ea typeface="MS Gothic" panose="020B0609070205080204" pitchFamily="49" charset="-128"/>
                <a:cs typeface="ＭＳ ゴシック"/>
              </a:rPr>
              <a:t>な</a:t>
            </a:r>
            <a:r>
              <a:rPr lang="ja-JP" altLang="en-US" sz="2400" b="1" spc="87">
                <a:solidFill>
                  <a:srgbClr val="FFFF00"/>
                </a:solidFill>
                <a:latin typeface="MS Gothic" panose="020B0609070205080204" pitchFamily="49" charset="-128"/>
                <a:ea typeface="MS Gothic" panose="020B0609070205080204" pitchFamily="49" charset="-128"/>
                <a:cs typeface="ＭＳ ゴシック"/>
              </a:rPr>
              <a:t>ら</a:t>
            </a:r>
            <a:r>
              <a:rPr lang="ja-JP" altLang="en-US" sz="2400" b="1" spc="82">
                <a:solidFill>
                  <a:srgbClr val="FFFF00"/>
                </a:solidFill>
                <a:latin typeface="MS Gothic" panose="020B0609070205080204" pitchFamily="49" charset="-128"/>
                <a:ea typeface="MS Gothic" panose="020B0609070205080204" pitchFamily="49" charset="-128"/>
                <a:cs typeface="ＭＳ ゴシック"/>
              </a:rPr>
              <a:t>無</a:t>
            </a:r>
            <a:r>
              <a:rPr lang="ja-JP" altLang="en-US" sz="2400" b="1" spc="-49">
                <a:solidFill>
                  <a:srgbClr val="FFFF00"/>
                </a:solidFill>
                <a:latin typeface="MS Gothic" panose="020B0609070205080204" pitchFamily="49" charset="-128"/>
                <a:ea typeface="MS Gothic" panose="020B0609070205080204" pitchFamily="49" charset="-128"/>
                <a:cs typeface="ＭＳ ゴシック"/>
              </a:rPr>
              <a:t>料</a:t>
            </a:r>
            <a:r>
              <a:rPr lang="en-US" altLang="ja-JP" sz="2400" b="1" spc="-49" dirty="0">
                <a:solidFill>
                  <a:srgbClr val="FFFF00"/>
                </a:solidFill>
                <a:latin typeface="MS Gothic" panose="020B0609070205080204" pitchFamily="49" charset="-128"/>
                <a:ea typeface="MS Gothic" panose="020B0609070205080204" pitchFamily="49" charset="-128"/>
                <a:cs typeface="ＭＳ ゴシック"/>
              </a:rPr>
              <a:t>!</a:t>
            </a:r>
            <a:endParaRPr lang="ja-JP" altLang="en-US" sz="2400" b="1" dirty="0">
              <a:solidFill>
                <a:srgbClr val="FFFF00"/>
              </a:solidFill>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FBC67131-07E7-004D-B3D2-4DAB5F1F6E7B}"/>
              </a:ext>
            </a:extLst>
          </p:cNvPr>
          <p:cNvSpPr/>
          <p:nvPr/>
        </p:nvSpPr>
        <p:spPr>
          <a:xfrm>
            <a:off x="256647" y="3250903"/>
            <a:ext cx="5187420" cy="907941"/>
          </a:xfrm>
          <a:prstGeom prst="rect">
            <a:avLst/>
          </a:prstGeom>
        </p:spPr>
        <p:txBody>
          <a:bodyPr wrap="square">
            <a:spAutoFit/>
          </a:bodyPr>
          <a:lstStyle/>
          <a:p>
            <a:pPr>
              <a:lnSpc>
                <a:spcPct val="100000"/>
              </a:lnSpc>
              <a:spcBef>
                <a:spcPts val="170"/>
              </a:spcBef>
            </a:pPr>
            <a:r>
              <a:rPr lang="en-US" altLang="ja-JP" sz="1200" spc="25"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235">
                <a:solidFill>
                  <a:srgbClr val="221815"/>
                </a:solidFill>
                <a:latin typeface="MS Gothic" panose="020B0609070205080204" pitchFamily="49" charset="-128"/>
                <a:ea typeface="MS Gothic" panose="020B0609070205080204" pitchFamily="49" charset="-128"/>
                <a:cs typeface="ＭＳ ゴシック"/>
              </a:rPr>
              <a:t> </a:t>
            </a:r>
            <a:r>
              <a:rPr lang="ja-JP" altLang="en-US" sz="1200" spc="30">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年度に健康診断を受けられた方のうち、血圧が高めで</a:t>
            </a: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あった方へ、専門スタッフによる電話サポートを</a:t>
            </a:r>
          </a:p>
          <a:p>
            <a:pPr>
              <a:lnSpc>
                <a:spcPct val="100000"/>
              </a:lnSpc>
              <a:spcBef>
                <a:spcPts val="170"/>
              </a:spcBef>
            </a:pPr>
            <a:r>
              <a:rPr lang="ja-JP" altLang="en-US" sz="1200" spc="30">
                <a:solidFill>
                  <a:srgbClr val="221815"/>
                </a:solidFill>
                <a:latin typeface="MS Gothic" panose="020B0609070205080204" pitchFamily="49" charset="-128"/>
                <a:ea typeface="MS Gothic" panose="020B0609070205080204" pitchFamily="49" charset="-128"/>
                <a:cs typeface="ＭＳ ゴシック"/>
              </a:rPr>
              <a:t>実施しています。</a:t>
            </a:r>
            <a:r>
              <a:rPr lang="ja-JP" altLang="en-US" sz="1200" spc="33">
                <a:solidFill>
                  <a:srgbClr val="221815"/>
                </a:solidFill>
                <a:latin typeface="MS Gothic" panose="020B0609070205080204" pitchFamily="49" charset="-128"/>
                <a:ea typeface="MS Gothic" panose="020B0609070205080204" pitchFamily="49" charset="-128"/>
                <a:cs typeface="ＭＳ ゴシック"/>
              </a:rPr>
              <a:t>この機会に生活習慣を見直し、</a:t>
            </a:r>
            <a:endParaRPr lang="en-US" altLang="ja-JP" sz="1200" spc="33" dirty="0">
              <a:solidFill>
                <a:srgbClr val="221815"/>
              </a:solidFill>
              <a:latin typeface="MS Gothic" panose="020B0609070205080204" pitchFamily="49" charset="-128"/>
              <a:ea typeface="MS Gothic" panose="020B0609070205080204" pitchFamily="49" charset="-128"/>
              <a:cs typeface="ＭＳ ゴシック"/>
            </a:endParaRPr>
          </a:p>
          <a:p>
            <a:pPr>
              <a:lnSpc>
                <a:spcPct val="100000"/>
              </a:lnSpc>
              <a:spcBef>
                <a:spcPts val="170"/>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通院のきっかけとしてみるのはいかがですか？</a:t>
            </a:r>
            <a:endParaRPr lang="ja-JP" altLang="en-US" sz="1200" dirty="0">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 xmlns:a16="http://schemas.microsoft.com/office/drawing/2014/main"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 xmlns:a16="http://schemas.microsoft.com/office/drawing/2014/main"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 xmlns:a16="http://schemas.microsoft.com/office/drawing/2014/main"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 xmlns:a16="http://schemas.microsoft.com/office/drawing/2014/main"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 xmlns:a16="http://schemas.microsoft.com/office/drawing/2014/main" id="{6BC58CDE-3499-0B47-A9C6-4F194BF52F40}"/>
              </a:ext>
            </a:extLst>
          </p:cNvPr>
          <p:cNvSpPr txBox="1"/>
          <p:nvPr/>
        </p:nvSpPr>
        <p:spPr>
          <a:xfrm>
            <a:off x="3958814" y="5658990"/>
            <a:ext cx="1531255" cy="246716"/>
          </a:xfrm>
          <a:prstGeom prst="rect">
            <a:avLst/>
          </a:prstGeom>
          <a:noFill/>
        </p:spPr>
        <p:txBody>
          <a:bodyPr wrap="square" lIns="99551" tIns="49775" rIns="99551" bIns="49775" rtlCol="0">
            <a:spAutoFit/>
          </a:bodyPr>
          <a:lstStyle/>
          <a:p>
            <a:pPr algn="ctr">
              <a:lnSpc>
                <a:spcPct val="100000"/>
              </a:lnSpc>
              <a:spcBef>
                <a:spcPts val="625"/>
              </a:spcBef>
            </a:pPr>
            <a:r>
              <a:rPr lang="ja-JP" altLang="en-US" sz="900" b="1">
                <a:solidFill>
                  <a:schemeClr val="bg1"/>
                </a:solidFill>
                <a:latin typeface="MS Gothic" panose="020B0609070205080204" pitchFamily="49" charset="-128"/>
                <a:ea typeface="MS Gothic" panose="020B0609070205080204" pitchFamily="49" charset="-128"/>
                <a:cs typeface="ＭＳ ゴシック"/>
              </a:rPr>
              <a:t>やや高血圧</a:t>
            </a:r>
            <a:endParaRPr lang="ja-JP" altLang="en-US" sz="9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17" name="正方形/長方形 16">
            <a:extLst>
              <a:ext uri="{FF2B5EF4-FFF2-40B4-BE49-F238E27FC236}">
                <a16:creationId xmlns="" xmlns:a16="http://schemas.microsoft.com/office/drawing/2014/main" id="{BCC799B8-A908-8347-B6EA-3C18B3FF4E09}"/>
              </a:ext>
            </a:extLst>
          </p:cNvPr>
          <p:cNvSpPr/>
          <p:nvPr/>
        </p:nvSpPr>
        <p:spPr>
          <a:xfrm>
            <a:off x="3958813" y="6193147"/>
            <a:ext cx="1531255" cy="246716"/>
          </a:xfrm>
          <a:prstGeom prst="rect">
            <a:avLst/>
          </a:prstGeom>
        </p:spPr>
        <p:txBody>
          <a:bodyPr wrap="square" lIns="99551" tIns="49775" rIns="99551" bIns="49775">
            <a:spAutoFit/>
          </a:bodyPr>
          <a:lstStyle/>
          <a:p>
            <a:pPr marL="12700" algn="ctr">
              <a:lnSpc>
                <a:spcPct val="100000"/>
              </a:lnSpc>
              <a:spcBef>
                <a:spcPts val="470"/>
              </a:spcBef>
            </a:pPr>
            <a:r>
              <a:rPr lang="ja-JP" altLang="en-US" sz="900" b="1" spc="-25">
                <a:solidFill>
                  <a:srgbClr val="FFF45C"/>
                </a:solidFill>
                <a:latin typeface="MS Gothic" panose="020B0609070205080204" pitchFamily="49" charset="-128"/>
                <a:ea typeface="MS Gothic" panose="020B0609070205080204" pitchFamily="49" charset="-128"/>
                <a:cs typeface="ＭＳ ゴシック"/>
              </a:rPr>
              <a:t>高血圧</a:t>
            </a:r>
            <a:endParaRPr lang="ja-JP" altLang="en-US" sz="900" b="1" dirty="0">
              <a:latin typeface="MS Gothic" panose="020B0609070205080204" pitchFamily="49" charset="-128"/>
              <a:ea typeface="MS Gothic" panose="020B0609070205080204" pitchFamily="49" charset="-128"/>
              <a:cs typeface="ＭＳ ゴシック"/>
            </a:endParaRPr>
          </a:p>
        </p:txBody>
      </p:sp>
      <p:sp>
        <p:nvSpPr>
          <p:cNvPr id="24" name="正方形/長方形 23">
            <a:extLst>
              <a:ext uri="{FF2B5EF4-FFF2-40B4-BE49-F238E27FC236}">
                <a16:creationId xmlns="" xmlns:a16="http://schemas.microsoft.com/office/drawing/2014/main" id="{736D028C-A5C8-694F-902E-6864E0BDC650}"/>
              </a:ext>
            </a:extLst>
          </p:cNvPr>
          <p:cNvSpPr/>
          <p:nvPr/>
        </p:nvSpPr>
        <p:spPr>
          <a:xfrm>
            <a:off x="6406179"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収縮期血圧</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 xmlns:a16="http://schemas.microsoft.com/office/drawing/2014/main" id="{475D8585-380B-DE4F-90E2-CFB9BBF65E72}"/>
              </a:ext>
            </a:extLst>
          </p:cNvPr>
          <p:cNvSpPr/>
          <p:nvPr/>
        </p:nvSpPr>
        <p:spPr>
          <a:xfrm>
            <a:off x="5502536" y="5264759"/>
            <a:ext cx="903642" cy="246221"/>
          </a:xfrm>
          <a:prstGeom prst="rect">
            <a:avLst/>
          </a:prstGeom>
        </p:spPr>
        <p:txBody>
          <a:bodyPr wrap="square">
            <a:spAutoFit/>
          </a:bodyPr>
          <a:lstStyle/>
          <a:p>
            <a:pPr algn="ctr">
              <a:lnSpc>
                <a:spcPct val="100000"/>
              </a:lnSpc>
              <a:spcBef>
                <a:spcPts val="95"/>
              </a:spcBef>
            </a:pPr>
            <a:r>
              <a:rPr lang="ja-JP" altLang="en-US" sz="1000" spc="-5">
                <a:solidFill>
                  <a:srgbClr val="FFFFFF"/>
                </a:solidFill>
                <a:latin typeface="MS Gothic" panose="020B0609070205080204" pitchFamily="49" charset="-128"/>
                <a:ea typeface="MS Gothic" panose="020B0609070205080204" pitchFamily="49" charset="-128"/>
                <a:cs typeface="ＭＳ ゴシック"/>
              </a:rPr>
              <a:t>拡張期血圧</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0070C0"/>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0070C0"/>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dirty="0">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 xmlns:a16="http://schemas.microsoft.com/office/drawing/2014/main"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L="69850" marR="5080" indent="-57150">
              <a:lnSpc>
                <a:spcPct val="112799"/>
              </a:lnSpc>
              <a:spcBef>
                <a:spcPts val="100"/>
              </a:spcBef>
            </a:pPr>
            <a:r>
              <a:rPr lang="ja-JP" altLang="en-US" sz="1100">
                <a:solidFill>
                  <a:srgbClr val="221815"/>
                </a:solidFill>
                <a:latin typeface="ＭＳ ゴシック" pitchFamily="49" charset="-128"/>
                <a:ea typeface="ＭＳ ゴシック" pitchFamily="49" charset="-128"/>
                <a:cs typeface="ＭＳ ゴシック"/>
              </a:rPr>
              <a:t>「やや高血圧</a:t>
            </a:r>
            <a:r>
              <a:rPr lang="ja-JP" altLang="en-US" sz="1100" spc="-450">
                <a:solidFill>
                  <a:srgbClr val="221815"/>
                </a:solidFill>
                <a:latin typeface="ＭＳ ゴシック" pitchFamily="49" charset="-128"/>
                <a:ea typeface="ＭＳ ゴシック" pitchFamily="49" charset="-128"/>
                <a:cs typeface="ＭＳ ゴシック"/>
              </a:rPr>
              <a:t>」～「　</a:t>
            </a:r>
            <a:r>
              <a:rPr lang="ja-JP" altLang="en-US" sz="1100">
                <a:solidFill>
                  <a:srgbClr val="221815"/>
                </a:solidFill>
                <a:latin typeface="ＭＳ ゴシック" pitchFamily="49" charset="-128"/>
                <a:ea typeface="ＭＳ ゴシック" pitchFamily="49" charset="-128"/>
                <a:cs typeface="ＭＳ ゴシック"/>
              </a:rPr>
              <a:t>高血圧」の方を対象にご案内しています。</a:t>
            </a:r>
            <a:endParaRPr lang="ja-JP" altLang="en-US" sz="1100" dirty="0">
              <a:latin typeface="ＭＳ ゴシック" pitchFamily="49" charset="-128"/>
              <a:ea typeface="ＭＳ ゴシック" pitchFamily="49" charset="-128"/>
              <a:cs typeface="ＭＳ ゴシック"/>
            </a:endParaRPr>
          </a:p>
        </p:txBody>
      </p:sp>
      <p:sp>
        <p:nvSpPr>
          <p:cNvPr id="31" name="object 24">
            <a:extLst>
              <a:ext uri="{FF2B5EF4-FFF2-40B4-BE49-F238E27FC236}">
                <a16:creationId xmlns="" xmlns:a16="http://schemas.microsoft.com/office/drawing/2014/main"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 xmlns:a16="http://schemas.microsoft.com/office/drawing/2014/main"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spc="-35" dirty="0">
                <a:solidFill>
                  <a:srgbClr val="4C3B25"/>
                </a:solidFill>
                <a:latin typeface="MS Gothic" panose="020B0609070205080204" pitchFamily="49" charset="-128"/>
                <a:ea typeface="MS Gothic" panose="020B0609070205080204" pitchFamily="49" charset="-128"/>
                <a:cs typeface="ＭＳ 明朝"/>
              </a:rPr>
              <a:t>な</a:t>
            </a:r>
            <a:r>
              <a:rPr sz="1750" spc="-130" dirty="0">
                <a:solidFill>
                  <a:srgbClr val="4C3B25"/>
                </a:solidFill>
                <a:latin typeface="MS Gothic" panose="020B0609070205080204" pitchFamily="49" charset="-128"/>
                <a:ea typeface="MS Gothic" panose="020B0609070205080204" pitchFamily="49" charset="-128"/>
                <a:cs typeface="ＭＳ 明朝"/>
              </a:rPr>
              <a:t>ん</a:t>
            </a:r>
            <a:r>
              <a:rPr sz="1750" spc="-145" dirty="0">
                <a:solidFill>
                  <a:srgbClr val="4C3B25"/>
                </a:solidFill>
                <a:latin typeface="MS Gothic" panose="020B0609070205080204" pitchFamily="49" charset="-128"/>
                <a:ea typeface="MS Gothic" panose="020B0609070205080204" pitchFamily="49" charset="-128"/>
                <a:cs typeface="ＭＳ 明朝"/>
              </a:rPr>
              <a:t>で</a:t>
            </a:r>
            <a:r>
              <a:rPr sz="1750" spc="-25" dirty="0">
                <a:solidFill>
                  <a:srgbClr val="4C3B25"/>
                </a:solidFill>
                <a:latin typeface="MS Gothic" panose="020B0609070205080204" pitchFamily="49" charset="-128"/>
                <a:ea typeface="MS Gothic" panose="020B0609070205080204" pitchFamily="49" charset="-128"/>
                <a:cs typeface="ＭＳ 明朝"/>
              </a:rPr>
              <a:t>こ</a:t>
            </a:r>
            <a:r>
              <a:rPr sz="1750" spc="-15" dirty="0">
                <a:solidFill>
                  <a:srgbClr val="4C3B25"/>
                </a:solidFill>
                <a:latin typeface="MS Gothic" panose="020B0609070205080204" pitchFamily="49" charset="-128"/>
                <a:ea typeface="MS Gothic" panose="020B0609070205080204" pitchFamily="49" charset="-128"/>
                <a:cs typeface="ＭＳ 明朝"/>
              </a:rPr>
              <a:t>れ</a:t>
            </a:r>
            <a:r>
              <a:rPr sz="1750" spc="-50" dirty="0">
                <a:solidFill>
                  <a:srgbClr val="4C3B25"/>
                </a:solidFill>
                <a:latin typeface="MS Gothic" panose="020B0609070205080204" pitchFamily="49" charset="-128"/>
                <a:ea typeface="MS Gothic" panose="020B0609070205080204" pitchFamily="49" charset="-128"/>
                <a:cs typeface="ＭＳ 明朝"/>
              </a:rPr>
              <a:t>が届</a:t>
            </a:r>
            <a:r>
              <a:rPr sz="1750" spc="-85" dirty="0">
                <a:solidFill>
                  <a:srgbClr val="4C3B25"/>
                </a:solidFill>
                <a:latin typeface="MS Gothic" panose="020B0609070205080204" pitchFamily="49" charset="-128"/>
                <a:ea typeface="MS Gothic" panose="020B0609070205080204" pitchFamily="49" charset="-128"/>
                <a:cs typeface="ＭＳ 明朝"/>
              </a:rPr>
              <a:t>い</a:t>
            </a:r>
            <a:r>
              <a:rPr sz="1750" spc="-110" dirty="0">
                <a:solidFill>
                  <a:srgbClr val="4C3B25"/>
                </a:solidFill>
                <a:latin typeface="MS Gothic" panose="020B0609070205080204" pitchFamily="49" charset="-128"/>
                <a:ea typeface="MS Gothic" panose="020B0609070205080204" pitchFamily="49" charset="-128"/>
                <a:cs typeface="ＭＳ 明朝"/>
              </a:rPr>
              <a:t>た</a:t>
            </a:r>
            <a:r>
              <a:rPr sz="1750" spc="-25" dirty="0">
                <a:solidFill>
                  <a:srgbClr val="4C3B25"/>
                </a:solidFill>
                <a:latin typeface="MS Gothic" panose="020B0609070205080204" pitchFamily="49" charset="-128"/>
                <a:ea typeface="MS Gothic" panose="020B0609070205080204" pitchFamily="49" charset="-128"/>
                <a:cs typeface="ＭＳ 明朝"/>
              </a:rPr>
              <a:t>の</a:t>
            </a:r>
            <a:r>
              <a:rPr lang="ja-JP" altLang="en-US" sz="1750" spc="-25" dirty="0">
                <a:solidFill>
                  <a:srgbClr val="4C3B25"/>
                </a:solidFill>
                <a:latin typeface="MS Gothic" panose="020B0609070205080204" pitchFamily="49" charset="-128"/>
                <a:ea typeface="MS Gothic" panose="020B0609070205080204" pitchFamily="49" charset="-128"/>
                <a:cs typeface="ＭＳ 明朝"/>
              </a:rPr>
              <a:t>？</a:t>
            </a:r>
            <a:endParaRPr sz="1750"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 xmlns:a16="http://schemas.microsoft.com/office/drawing/2014/main"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実施は未定です。また、高血圧が長く続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dirty="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 xmlns:a16="http://schemas.microsoft.com/office/drawing/2014/main"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 xmlns:a16="http://schemas.microsoft.com/office/drawing/2014/main"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spc="110">
                <a:solidFill>
                  <a:srgbClr val="4C3B25"/>
                </a:solidFill>
                <a:latin typeface="MS Gothic" panose="020B0609070205080204" pitchFamily="49" charset="-128"/>
                <a:ea typeface="MS Gothic" panose="020B0609070205080204" pitchFamily="49" charset="-128"/>
                <a:cs typeface="ＭＳ 明朝"/>
              </a:rPr>
              <a:t>今</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r>
              <a:rPr lang="ja-JP" altLang="en-US" sz="1750" spc="-150">
                <a:solidFill>
                  <a:srgbClr val="4C3B25"/>
                </a:solidFill>
                <a:latin typeface="MS Gothic" panose="020B0609070205080204" pitchFamily="49" charset="-128"/>
                <a:ea typeface="MS Gothic" panose="020B0609070205080204" pitchFamily="49" charset="-128"/>
                <a:cs typeface="ＭＳ 明朝"/>
              </a:rPr>
              <a:t>忙</a:t>
            </a:r>
            <a:r>
              <a:rPr lang="ja-JP" altLang="en-US" sz="1750" spc="-35">
                <a:solidFill>
                  <a:srgbClr val="4C3B25"/>
                </a:solidFill>
                <a:latin typeface="MS Gothic" panose="020B0609070205080204" pitchFamily="49" charset="-128"/>
                <a:ea typeface="MS Gothic" panose="020B0609070205080204" pitchFamily="49" charset="-128"/>
                <a:cs typeface="ＭＳ 明朝"/>
              </a:rPr>
              <a:t>し</a:t>
            </a:r>
            <a:r>
              <a:rPr lang="ja-JP" altLang="en-US" sz="1750"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spc="-10">
                <a:solidFill>
                  <a:srgbClr val="4C3B25"/>
                </a:solidFill>
                <a:latin typeface="MS Gothic" panose="020B0609070205080204" pitchFamily="49" charset="-128"/>
                <a:ea typeface="MS Gothic" panose="020B0609070205080204" pitchFamily="49" charset="-128"/>
                <a:cs typeface="ＭＳ 明朝"/>
              </a:rPr>
              <a:t>だ</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 xmlns:a16="http://schemas.microsoft.com/office/drawing/2014/main"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万が一、根拠のない方法で生活改善を取り組まれている場合、</a:t>
            </a:r>
            <a:endParaRPr lang="en-US" altLang="ja-JP" sz="1100" dirty="0">
              <a:solidFill>
                <a:srgbClr val="221815"/>
              </a:solidFill>
              <a:latin typeface="MS Gothic" panose="020B0609070205080204" pitchFamily="49" charset="-128"/>
              <a:ea typeface="MS Gothic" panose="020B0609070205080204" pitchFamily="49" charset="-128"/>
              <a:cs typeface="ＭＳ ゴシック"/>
            </a:endParaRPr>
          </a:p>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健康状態が改善されないだけでなく、数年後に重症化する恐れがあります。</a:t>
            </a:r>
            <a:endParaRPr lang="ja-JP" altLang="en-US" sz="1100" dirty="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 xmlns:a16="http://schemas.microsoft.com/office/drawing/2014/main"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 xmlns:a16="http://schemas.microsoft.com/office/drawing/2014/main" id="{25B4067B-C6AC-E847-BB76-43AA5C40BB0A}"/>
              </a:ext>
            </a:extLst>
          </p:cNvPr>
          <p:cNvSpPr txBox="1"/>
          <p:nvPr/>
        </p:nvSpPr>
        <p:spPr>
          <a:xfrm>
            <a:off x="2198913" y="7210100"/>
            <a:ext cx="5110908" cy="573747"/>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自分一人でも</a:t>
            </a:r>
          </a:p>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改善できるんじゃないの？</a:t>
            </a:r>
            <a:endParaRPr lang="ja-JP" altLang="en-US" sz="1750" b="1" dirty="0">
              <a:latin typeface="MS Gothic" panose="020B0609070205080204" pitchFamily="49" charset="-128"/>
              <a:ea typeface="MS Gothic" panose="020B0609070205080204" pitchFamily="49" charset="-128"/>
              <a:cs typeface="ＭＳ 明朝"/>
            </a:endParaRPr>
          </a:p>
        </p:txBody>
      </p:sp>
      <p:sp>
        <p:nvSpPr>
          <p:cNvPr id="39" name="正方形/長方形 38">
            <a:extLst>
              <a:ext uri="{FF2B5EF4-FFF2-40B4-BE49-F238E27FC236}">
                <a16:creationId xmlns="" xmlns:a16="http://schemas.microsoft.com/office/drawing/2014/main" id="{DA6E23E0-7C45-BE4B-86EB-21A9E6B8E3C5}"/>
              </a:ext>
            </a:extLst>
          </p:cNvPr>
          <p:cNvSpPr/>
          <p:nvPr/>
        </p:nvSpPr>
        <p:spPr>
          <a:xfrm>
            <a:off x="5706534" y="5539529"/>
            <a:ext cx="699644" cy="415498"/>
          </a:xfrm>
          <a:prstGeom prst="rect">
            <a:avLst/>
          </a:prstGeom>
        </p:spPr>
        <p:txBody>
          <a:bodyPr wrap="square">
            <a:spAutoFit/>
          </a:bodyPr>
          <a:lstStyle/>
          <a:p>
            <a:pPr marR="83185" indent="635"/>
            <a:r>
              <a:rPr lang="en" altLang="ja-JP" sz="1050" spc="30" dirty="0">
                <a:solidFill>
                  <a:srgbClr val="4C3B25"/>
                </a:solidFill>
                <a:latin typeface="MS Gothic" panose="020B0609070205080204" pitchFamily="49" charset="-128"/>
                <a:ea typeface="MS Gothic" panose="020B0609070205080204" pitchFamily="49" charset="-128"/>
                <a:cs typeface="ＭＳ ゴシック"/>
              </a:rPr>
              <a:t>85〜</a:t>
            </a:r>
          </a:p>
          <a:p>
            <a:pPr marR="83185" indent="635"/>
            <a:r>
              <a:rPr lang="en" altLang="ja-JP" sz="1050" spc="35" dirty="0">
                <a:solidFill>
                  <a:srgbClr val="4C3B25"/>
                </a:solidFill>
                <a:latin typeface="MS Gothic" panose="020B0609070205080204" pitchFamily="49" charset="-128"/>
                <a:ea typeface="MS Gothic" panose="020B0609070205080204" pitchFamily="49" charset="-128"/>
                <a:cs typeface="ＭＳ ゴシック"/>
              </a:rPr>
              <a:t>89mmHg</a:t>
            </a:r>
            <a:endParaRPr lang="en" altLang="ja-JP" sz="1050" dirty="0">
              <a:latin typeface="MS Gothic" panose="020B0609070205080204" pitchFamily="49" charset="-128"/>
              <a:ea typeface="MS Gothic" panose="020B0609070205080204" pitchFamily="49" charset="-128"/>
              <a:cs typeface="ＭＳ ゴシック"/>
            </a:endParaRPr>
          </a:p>
        </p:txBody>
      </p:sp>
      <p:sp>
        <p:nvSpPr>
          <p:cNvPr id="40" name="正方形/長方形 39">
            <a:extLst>
              <a:ext uri="{FF2B5EF4-FFF2-40B4-BE49-F238E27FC236}">
                <a16:creationId xmlns="" xmlns:a16="http://schemas.microsoft.com/office/drawing/2014/main" id="{923B10CD-86BF-CB4B-BC5A-76134DD94D41}"/>
              </a:ext>
            </a:extLst>
          </p:cNvPr>
          <p:cNvSpPr/>
          <p:nvPr/>
        </p:nvSpPr>
        <p:spPr>
          <a:xfrm>
            <a:off x="5666105" y="6076265"/>
            <a:ext cx="740073" cy="415498"/>
          </a:xfrm>
          <a:prstGeom prst="rect">
            <a:avLst/>
          </a:prstGeom>
        </p:spPr>
        <p:txBody>
          <a:bodyPr wrap="square">
            <a:spAutoFit/>
          </a:bodyPr>
          <a:lstStyle/>
          <a:p>
            <a:pPr marR="83185" indent="635"/>
            <a:r>
              <a:rPr lang="en-US" altLang="ja-JP" sz="1050" spc="30" dirty="0">
                <a:solidFill>
                  <a:srgbClr val="4C3B25"/>
                </a:solidFill>
                <a:latin typeface="MS Gothic" panose="020B0609070205080204" pitchFamily="49" charset="-128"/>
                <a:ea typeface="MS Gothic" panose="020B0609070205080204" pitchFamily="49" charset="-128"/>
                <a:cs typeface="ＭＳ ゴシック"/>
              </a:rPr>
              <a:t>90</a:t>
            </a:r>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dirty="0">
              <a:latin typeface="MS Gothic" panose="020B0609070205080204" pitchFamily="49" charset="-128"/>
              <a:ea typeface="MS Gothic" panose="020B0609070205080204" pitchFamily="49" charset="-128"/>
              <a:cs typeface="ＭＳ ゴシック"/>
            </a:endParaRPr>
          </a:p>
        </p:txBody>
      </p:sp>
      <p:sp>
        <p:nvSpPr>
          <p:cNvPr id="41" name="正方形/長方形 40">
            <a:extLst>
              <a:ext uri="{FF2B5EF4-FFF2-40B4-BE49-F238E27FC236}">
                <a16:creationId xmlns="" xmlns:a16="http://schemas.microsoft.com/office/drawing/2014/main" id="{8683BABB-1F26-6C48-AD6C-CE034FC934CF}"/>
              </a:ext>
            </a:extLst>
          </p:cNvPr>
          <p:cNvSpPr/>
          <p:nvPr/>
        </p:nvSpPr>
        <p:spPr>
          <a:xfrm>
            <a:off x="6552237" y="5535741"/>
            <a:ext cx="1005849" cy="415498"/>
          </a:xfrm>
          <a:prstGeom prst="rect">
            <a:avLst/>
          </a:prstGeom>
        </p:spPr>
        <p:txBody>
          <a:bodyPr wrap="square">
            <a:spAutoFit/>
          </a:bodyPr>
          <a:lstStyle/>
          <a:p>
            <a:pPr marR="83185" indent="635"/>
            <a:r>
              <a:rPr lang="en-US" altLang="ja-JP" sz="1050" spc="30" dirty="0">
                <a:solidFill>
                  <a:srgbClr val="4C3B25"/>
                </a:solidFill>
                <a:latin typeface="MS Gothic" panose="020B0609070205080204" pitchFamily="49" charset="-128"/>
                <a:ea typeface="MS Gothic" panose="020B0609070205080204" pitchFamily="49" charset="-128"/>
                <a:cs typeface="ＭＳ ゴシック"/>
              </a:rPr>
              <a:t>130〜</a:t>
            </a:r>
          </a:p>
          <a:p>
            <a:pPr marR="83185" indent="635"/>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139mmHg</a:t>
            </a:r>
            <a:endParaRPr lang="en-US" altLang="ja-JP" sz="1050" dirty="0">
              <a:latin typeface="MS Gothic" panose="020B0609070205080204" pitchFamily="49" charset="-128"/>
              <a:ea typeface="MS Gothic" panose="020B0609070205080204" pitchFamily="49" charset="-128"/>
              <a:cs typeface="ＭＳ ゴシック"/>
            </a:endParaRPr>
          </a:p>
        </p:txBody>
      </p:sp>
      <p:sp>
        <p:nvSpPr>
          <p:cNvPr id="42" name="正方形/長方形 41">
            <a:extLst>
              <a:ext uri="{FF2B5EF4-FFF2-40B4-BE49-F238E27FC236}">
                <a16:creationId xmlns="" xmlns:a16="http://schemas.microsoft.com/office/drawing/2014/main" id="{3AFED963-81BE-2C4C-A49A-F0A9596257B3}"/>
              </a:ext>
            </a:extLst>
          </p:cNvPr>
          <p:cNvSpPr/>
          <p:nvPr/>
        </p:nvSpPr>
        <p:spPr>
          <a:xfrm>
            <a:off x="6552237" y="6076265"/>
            <a:ext cx="1007437" cy="415498"/>
          </a:xfrm>
          <a:prstGeom prst="rect">
            <a:avLst/>
          </a:prstGeom>
        </p:spPr>
        <p:txBody>
          <a:bodyPr wrap="square">
            <a:spAutoFit/>
          </a:bodyPr>
          <a:lstStyle/>
          <a:p>
            <a:pPr marR="83185" indent="635"/>
            <a:r>
              <a:rPr lang="en-US" altLang="ja-JP" sz="1050" spc="35" dirty="0">
                <a:solidFill>
                  <a:srgbClr val="4C3B25"/>
                </a:solidFill>
                <a:latin typeface="MS Gothic" panose="020B0609070205080204" pitchFamily="49" charset="-128"/>
                <a:ea typeface="MS Gothic" panose="020B0609070205080204" pitchFamily="49" charset="-128"/>
                <a:cs typeface="ＭＳ ゴシック"/>
              </a:rPr>
              <a:t>140mmHg</a:t>
            </a:r>
          </a:p>
          <a:p>
            <a:pPr marR="83185" indent="635"/>
            <a:r>
              <a:rPr lang="ja-JP" altLang="en-US" sz="1050" spc="35">
                <a:solidFill>
                  <a:srgbClr val="4C3B25"/>
                </a:solidFill>
                <a:latin typeface="MS Gothic" panose="020B0609070205080204" pitchFamily="49" charset="-128"/>
                <a:ea typeface="MS Gothic" panose="020B0609070205080204" pitchFamily="49" charset="-128"/>
                <a:cs typeface="ＭＳ ゴシック"/>
              </a:rPr>
              <a:t>以上</a:t>
            </a:r>
            <a:endParaRPr lang="ja-JP" altLang="en-US" sz="1050" dirty="0">
              <a:latin typeface="MS Gothic" panose="020B0609070205080204" pitchFamily="49" charset="-128"/>
              <a:ea typeface="MS Gothic" panose="020B0609070205080204" pitchFamily="49" charset="-128"/>
              <a:cs typeface="ＭＳ ゴシック"/>
            </a:endParaRPr>
          </a:p>
        </p:txBody>
      </p:sp>
    </p:spTree>
    <p:extLst>
      <p:ext uri="{BB962C8B-B14F-4D97-AF65-F5344CB8AC3E}">
        <p14:creationId xmlns:p14="http://schemas.microsoft.com/office/powerpoint/2010/main" val="2658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0665EEF4-ECA2-0444-B980-FC40CF1708A4}"/>
              </a:ext>
            </a:extLst>
          </p:cNvPr>
          <p:cNvPicPr>
            <a:picLocks noChangeAspect="1"/>
          </p:cNvPicPr>
          <p:nvPr/>
        </p:nvPicPr>
        <p:blipFill>
          <a:blip r:embed="rId3"/>
          <a:stretch>
            <a:fillRect/>
          </a:stretch>
        </p:blipFill>
        <p:spPr>
          <a:xfrm>
            <a:off x="1587" y="5556"/>
            <a:ext cx="7556500" cy="10680700"/>
          </a:xfrm>
          <a:prstGeom prst="rect">
            <a:avLst/>
          </a:prstGeom>
        </p:spPr>
      </p:pic>
      <p:sp>
        <p:nvSpPr>
          <p:cNvPr id="3" name="正方形/長方形 2">
            <a:extLst>
              <a:ext uri="{FF2B5EF4-FFF2-40B4-BE49-F238E27FC236}">
                <a16:creationId xmlns="" xmlns:a16="http://schemas.microsoft.com/office/drawing/2014/main"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endParaRPr lang="ja-JP" altLang="en-US" sz="16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4" name="正方形/長方形 3">
            <a:extLst>
              <a:ext uri="{FF2B5EF4-FFF2-40B4-BE49-F238E27FC236}">
                <a16:creationId xmlns="" xmlns:a16="http://schemas.microsoft.com/office/drawing/2014/main" id="{B6A5A6FE-A4B8-2440-97A9-5AA15BA2BCBE}"/>
              </a:ext>
            </a:extLst>
          </p:cNvPr>
          <p:cNvSpPr/>
          <p:nvPr/>
        </p:nvSpPr>
        <p:spPr>
          <a:xfrm>
            <a:off x="247338" y="6913587"/>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5" name="正方形/長方形 4">
            <a:extLst>
              <a:ext uri="{FF2B5EF4-FFF2-40B4-BE49-F238E27FC236}">
                <a16:creationId xmlns="" xmlns:a16="http://schemas.microsoft.com/office/drawing/2014/main" id="{B2B71FD6-FBF6-F149-8395-E4F2B64FDFF9}"/>
              </a:ext>
            </a:extLst>
          </p:cNvPr>
          <p:cNvSpPr/>
          <p:nvPr/>
        </p:nvSpPr>
        <p:spPr>
          <a:xfrm>
            <a:off x="247338" y="8414153"/>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35" name="正方形/長方形 34">
            <a:extLst>
              <a:ext uri="{FF2B5EF4-FFF2-40B4-BE49-F238E27FC236}">
                <a16:creationId xmlns="" xmlns:a16="http://schemas.microsoft.com/office/drawing/2014/main" id="{8A694E5D-F447-584D-825D-8BCA2728D509}"/>
              </a:ext>
            </a:extLst>
          </p:cNvPr>
          <p:cNvSpPr/>
          <p:nvPr/>
        </p:nvSpPr>
        <p:spPr>
          <a:xfrm>
            <a:off x="346383" y="1876511"/>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0070C0"/>
                </a:solidFill>
                <a:latin typeface="ＭＳ ゴシック"/>
                <a:cs typeface="ＭＳ ゴシック"/>
              </a:rPr>
              <a:t>S</a:t>
            </a:r>
            <a:r>
              <a:rPr lang="en" altLang="ja-JP" sz="1200" b="1" spc="-10" dirty="0">
                <a:solidFill>
                  <a:srgbClr val="0070C0"/>
                </a:solidFill>
                <a:latin typeface="ＭＳ ゴシック"/>
                <a:cs typeface="ＭＳ ゴシック"/>
              </a:rPr>
              <a:t>T</a:t>
            </a:r>
            <a:r>
              <a:rPr lang="en" altLang="ja-JP" sz="1200" b="1" dirty="0">
                <a:solidFill>
                  <a:srgbClr val="0070C0"/>
                </a:solidFill>
                <a:latin typeface="ＭＳ ゴシック"/>
                <a:cs typeface="ＭＳ ゴシック"/>
              </a:rPr>
              <a:t>E</a:t>
            </a:r>
            <a:r>
              <a:rPr lang="en" altLang="ja-JP" sz="1200" b="1" spc="-25" dirty="0">
                <a:solidFill>
                  <a:srgbClr val="0070C0"/>
                </a:solidFill>
                <a:latin typeface="ＭＳ ゴシック"/>
                <a:cs typeface="ＭＳ ゴシック"/>
              </a:rPr>
              <a:t>P</a:t>
            </a:r>
            <a:r>
              <a:rPr lang="en" altLang="ja-JP" sz="1200" b="1" spc="10" dirty="0">
                <a:solidFill>
                  <a:srgbClr val="0070C0"/>
                </a:solidFill>
                <a:latin typeface="ＭＳ ゴシック"/>
                <a:cs typeface="ＭＳ ゴシック"/>
              </a:rPr>
              <a:t>1</a:t>
            </a:r>
            <a:r>
              <a:rPr lang="en" altLang="ja-JP" sz="1200" b="1" dirty="0">
                <a:solidFill>
                  <a:srgbClr val="0070C0"/>
                </a:solidFill>
                <a:latin typeface="ＭＳ ゴシック"/>
                <a:cs typeface="ＭＳ ゴシック"/>
              </a:rPr>
              <a:t>	</a:t>
            </a:r>
            <a:r>
              <a:rPr lang="ja-JP" altLang="en-US" sz="1200" b="1" spc="-100">
                <a:solidFill>
                  <a:srgbClr val="4C3B25"/>
                </a:solidFill>
                <a:latin typeface="ＭＳ ゴシック"/>
                <a:cs typeface="ＭＳ ゴシック"/>
              </a:rPr>
              <a:t>お</a:t>
            </a:r>
            <a:r>
              <a:rPr lang="ja-JP" altLang="en-US" sz="1200" b="1" spc="-200">
                <a:solidFill>
                  <a:srgbClr val="4C3B25"/>
                </a:solidFill>
                <a:latin typeface="ＭＳ ゴシック"/>
                <a:cs typeface="ＭＳ ゴシック"/>
              </a:rPr>
              <a:t>申</a:t>
            </a:r>
            <a:r>
              <a:rPr lang="ja-JP" altLang="en-US" sz="1200" b="1" spc="-140">
                <a:solidFill>
                  <a:srgbClr val="4C3B25"/>
                </a:solidFill>
                <a:latin typeface="ＭＳ ゴシック"/>
                <a:cs typeface="ＭＳ ゴシック"/>
              </a:rPr>
              <a:t>し</a:t>
            </a:r>
            <a:r>
              <a:rPr lang="ja-JP" altLang="en-US" sz="1200" b="1" spc="-40">
                <a:solidFill>
                  <a:srgbClr val="4C3B25"/>
                </a:solidFill>
                <a:latin typeface="ＭＳ ゴシック"/>
                <a:cs typeface="ＭＳ ゴシック"/>
              </a:rPr>
              <a:t>込</a:t>
            </a:r>
            <a:r>
              <a:rPr lang="ja-JP" altLang="en-US" sz="1200" b="1">
                <a:solidFill>
                  <a:srgbClr val="4C3B25"/>
                </a:solidFill>
                <a:latin typeface="ＭＳ ゴシック"/>
                <a:cs typeface="ＭＳ ゴシック"/>
              </a:rPr>
              <a:t>み</a:t>
            </a:r>
            <a:endParaRPr lang="ja-JP" altLang="en-US" sz="1200" b="1" dirty="0">
              <a:latin typeface="ＭＳ ゴシック"/>
              <a:cs typeface="ＭＳ ゴシック"/>
            </a:endParaRPr>
          </a:p>
        </p:txBody>
      </p:sp>
      <p:sp>
        <p:nvSpPr>
          <p:cNvPr id="8" name="正方形/長方形 7">
            <a:extLst>
              <a:ext uri="{FF2B5EF4-FFF2-40B4-BE49-F238E27FC236}">
                <a16:creationId xmlns="" xmlns:a16="http://schemas.microsoft.com/office/drawing/2014/main" id="{85558170-8DCD-A947-BF7E-06ECCECE3B3D}"/>
              </a:ext>
            </a:extLst>
          </p:cNvPr>
          <p:cNvSpPr/>
          <p:nvPr/>
        </p:nvSpPr>
        <p:spPr>
          <a:xfrm>
            <a:off x="1244183" y="6740109"/>
            <a:ext cx="2414409" cy="540982"/>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生活習慣や健診結果などをお伺いし、食事内容や運動についてあなたに合った情報提供で今後のサポートを行います。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 xmlns:a16="http://schemas.microsoft.com/office/drawing/2014/main" id="{CCD22DA8-54C7-1C40-A48A-5AE29B6E21A8}"/>
              </a:ext>
            </a:extLst>
          </p:cNvPr>
          <p:cNvSpPr/>
          <p:nvPr/>
        </p:nvSpPr>
        <p:spPr>
          <a:xfrm>
            <a:off x="1244183" y="8165388"/>
            <a:ext cx="2414409" cy="693331"/>
          </a:xfrm>
          <a:prstGeom prst="rect">
            <a:avLst/>
          </a:prstGeom>
        </p:spPr>
        <p:txBody>
          <a:bodyPr wrap="square">
            <a:spAutoFit/>
          </a:bodyPr>
          <a:lstStyle/>
          <a:p>
            <a:pPr marR="5080">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この２ヶ月間の取り組み状況を確認しま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生活習慣の変化や受診状況をお伺いし継続して改善に取り組めるようサポートを行います。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36" name="正方形/長方形 35">
            <a:extLst>
              <a:ext uri="{FF2B5EF4-FFF2-40B4-BE49-F238E27FC236}">
                <a16:creationId xmlns="" xmlns:a16="http://schemas.microsoft.com/office/drawing/2014/main" id="{CA385E7D-8EE3-E44B-A3B3-407E96F96FB3}"/>
              </a:ext>
            </a:extLst>
          </p:cNvPr>
          <p:cNvSpPr/>
          <p:nvPr/>
        </p:nvSpPr>
        <p:spPr>
          <a:xfrm>
            <a:off x="346383" y="3062366"/>
            <a:ext cx="1486304" cy="276999"/>
          </a:xfrm>
          <a:prstGeom prst="rect">
            <a:avLst/>
          </a:prstGeom>
        </p:spPr>
        <p:txBody>
          <a:bodyPr wrap="none">
            <a:spAutoFit/>
          </a:bodyPr>
          <a:lstStyle/>
          <a:p>
            <a:pPr marL="12700">
              <a:lnSpc>
                <a:spcPct val="100000"/>
              </a:lnSpc>
              <a:spcBef>
                <a:spcPts val="100"/>
              </a:spcBef>
              <a:tabLst>
                <a:tab pos="565150" algn="l"/>
              </a:tabLst>
            </a:pPr>
            <a:r>
              <a:rPr lang="en" altLang="ja-JP" sz="1200" b="1" spc="-20" dirty="0">
                <a:solidFill>
                  <a:srgbClr val="1289BA"/>
                </a:solidFill>
                <a:latin typeface="MS Gothic" panose="020B0609070205080204" pitchFamily="49" charset="-128"/>
                <a:ea typeface="MS Gothic" panose="020B0609070205080204" pitchFamily="49" charset="-128"/>
                <a:cs typeface="ＭＳ ゴシック"/>
              </a:rPr>
              <a:t>S</a:t>
            </a:r>
            <a:r>
              <a:rPr lang="en" altLang="ja-JP" sz="1200" b="1" spc="-10" dirty="0">
                <a:solidFill>
                  <a:srgbClr val="1289BA"/>
                </a:solidFill>
                <a:latin typeface="MS Gothic" panose="020B0609070205080204" pitchFamily="49" charset="-128"/>
                <a:ea typeface="MS Gothic" panose="020B0609070205080204" pitchFamily="49" charset="-128"/>
                <a:cs typeface="ＭＳ ゴシック"/>
              </a:rPr>
              <a:t>T</a:t>
            </a:r>
            <a:r>
              <a:rPr lang="en" altLang="ja-JP" sz="1200" b="1" dirty="0">
                <a:solidFill>
                  <a:srgbClr val="1289BA"/>
                </a:solidFill>
                <a:latin typeface="MS Gothic" panose="020B0609070205080204" pitchFamily="49" charset="-128"/>
                <a:ea typeface="MS Gothic" panose="020B0609070205080204" pitchFamily="49" charset="-128"/>
                <a:cs typeface="ＭＳ ゴシック"/>
              </a:rPr>
              <a:t>EP</a:t>
            </a:r>
            <a:r>
              <a:rPr lang="en" altLang="ja-JP" sz="1200" b="1" spc="10" dirty="0">
                <a:solidFill>
                  <a:srgbClr val="1289BA"/>
                </a:solidFill>
                <a:latin typeface="MS Gothic" panose="020B0609070205080204" pitchFamily="49" charset="-128"/>
                <a:ea typeface="MS Gothic" panose="020B0609070205080204" pitchFamily="49" charset="-128"/>
                <a:cs typeface="ＭＳ ゴシック"/>
              </a:rPr>
              <a:t>2</a:t>
            </a:r>
            <a:r>
              <a:rPr lang="en" altLang="ja-JP" sz="1200" b="1" dirty="0">
                <a:solidFill>
                  <a:srgbClr val="1289BA"/>
                </a:solidFill>
                <a:latin typeface="MS Gothic" panose="020B0609070205080204" pitchFamily="49" charset="-128"/>
                <a:ea typeface="MS Gothic" panose="020B0609070205080204" pitchFamily="49" charset="-128"/>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電話支援①</a:t>
            </a:r>
            <a:endParaRPr lang="ja-JP" altLang="en-US" sz="1200" b="1" dirty="0">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 xmlns:a16="http://schemas.microsoft.com/office/drawing/2014/main" id="{CA67C1E8-9F1E-424C-8190-0910E6977D54}"/>
              </a:ext>
            </a:extLst>
          </p:cNvPr>
          <p:cNvPicPr>
            <a:picLocks noChangeAspect="1"/>
          </p:cNvPicPr>
          <p:nvPr/>
        </p:nvPicPr>
        <p:blipFill>
          <a:blip r:embed="rId4"/>
          <a:stretch>
            <a:fillRect/>
          </a:stretch>
        </p:blipFill>
        <p:spPr>
          <a:xfrm>
            <a:off x="810230" y="6788096"/>
            <a:ext cx="445008" cy="445008"/>
          </a:xfrm>
          <a:prstGeom prst="rect">
            <a:avLst/>
          </a:prstGeom>
        </p:spPr>
      </p:pic>
      <p:pic>
        <p:nvPicPr>
          <p:cNvPr id="13" name="図 12" descr="ura_pic_03.png">
            <a:extLst>
              <a:ext uri="{FF2B5EF4-FFF2-40B4-BE49-F238E27FC236}">
                <a16:creationId xmlns="" xmlns:a16="http://schemas.microsoft.com/office/drawing/2014/main" id="{CEED377D-4656-C747-BA56-13289C397533}"/>
              </a:ext>
            </a:extLst>
          </p:cNvPr>
          <p:cNvPicPr>
            <a:picLocks noChangeAspect="1"/>
          </p:cNvPicPr>
          <p:nvPr/>
        </p:nvPicPr>
        <p:blipFill>
          <a:blip r:embed="rId4"/>
          <a:stretch>
            <a:fillRect/>
          </a:stretch>
        </p:blipFill>
        <p:spPr>
          <a:xfrm>
            <a:off x="810230" y="8288661"/>
            <a:ext cx="445008" cy="445008"/>
          </a:xfrm>
          <a:prstGeom prst="rect">
            <a:avLst/>
          </a:prstGeom>
        </p:spPr>
      </p:pic>
      <p:sp>
        <p:nvSpPr>
          <p:cNvPr id="38" name="正方形/長方形 37">
            <a:extLst>
              <a:ext uri="{FF2B5EF4-FFF2-40B4-BE49-F238E27FC236}">
                <a16:creationId xmlns="" xmlns:a16="http://schemas.microsoft.com/office/drawing/2014/main" id="{0DDC6AFF-5B62-7945-BDDE-516E870CEAA9}"/>
              </a:ext>
            </a:extLst>
          </p:cNvPr>
          <p:cNvSpPr/>
          <p:nvPr/>
        </p:nvSpPr>
        <p:spPr>
          <a:xfrm>
            <a:off x="346383" y="4258096"/>
            <a:ext cx="1486304" cy="276999"/>
          </a:xfrm>
          <a:prstGeom prst="rect">
            <a:avLst/>
          </a:prstGeom>
        </p:spPr>
        <p:txBody>
          <a:bodyPr wrap="none">
            <a:spAutoFit/>
          </a:bodyPr>
          <a:lstStyle/>
          <a:p>
            <a:pPr marL="12700">
              <a:lnSpc>
                <a:spcPct val="100000"/>
              </a:lnSpc>
              <a:spcBef>
                <a:spcPts val="100"/>
              </a:spcBef>
              <a:tabLst>
                <a:tab pos="565150" algn="l"/>
              </a:tabLst>
            </a:pPr>
            <a:r>
              <a:rPr lang="en" altLang="ja-JP" sz="1200" b="1" spc="-20" dirty="0">
                <a:solidFill>
                  <a:srgbClr val="1289BA"/>
                </a:solidFill>
                <a:latin typeface="MS Gothic" panose="020B0609070205080204" pitchFamily="49" charset="-128"/>
                <a:ea typeface="MS Gothic" panose="020B0609070205080204" pitchFamily="49" charset="-128"/>
                <a:cs typeface="ＭＳ ゴシック"/>
              </a:rPr>
              <a:t>S</a:t>
            </a:r>
            <a:r>
              <a:rPr lang="en" altLang="ja-JP" sz="1200" b="1" spc="-10" dirty="0">
                <a:solidFill>
                  <a:srgbClr val="1289BA"/>
                </a:solidFill>
                <a:latin typeface="MS Gothic" panose="020B0609070205080204" pitchFamily="49" charset="-128"/>
                <a:ea typeface="MS Gothic" panose="020B0609070205080204" pitchFamily="49" charset="-128"/>
                <a:cs typeface="ＭＳ ゴシック"/>
              </a:rPr>
              <a:t>T</a:t>
            </a:r>
            <a:r>
              <a:rPr lang="en" altLang="ja-JP" sz="1200" b="1" dirty="0">
                <a:solidFill>
                  <a:srgbClr val="1289BA"/>
                </a:solidFill>
                <a:latin typeface="MS Gothic" panose="020B0609070205080204" pitchFamily="49" charset="-128"/>
                <a:ea typeface="MS Gothic" panose="020B0609070205080204" pitchFamily="49" charset="-128"/>
                <a:cs typeface="ＭＳ ゴシック"/>
              </a:rPr>
              <a:t>EP</a:t>
            </a:r>
            <a:r>
              <a:rPr lang="en" altLang="ja-JP" sz="1200" b="1" spc="10" dirty="0">
                <a:solidFill>
                  <a:srgbClr val="1289BA"/>
                </a:solidFill>
                <a:latin typeface="MS Gothic" panose="020B0609070205080204" pitchFamily="49" charset="-128"/>
                <a:ea typeface="MS Gothic" panose="020B0609070205080204" pitchFamily="49" charset="-128"/>
                <a:cs typeface="ＭＳ ゴシック"/>
              </a:rPr>
              <a:t>3</a:t>
            </a:r>
            <a:r>
              <a:rPr lang="en" altLang="ja-JP" sz="1200" b="1" dirty="0">
                <a:solidFill>
                  <a:srgbClr val="1289BA"/>
                </a:solidFill>
                <a:latin typeface="MS Gothic" panose="020B0609070205080204" pitchFamily="49" charset="-128"/>
                <a:ea typeface="MS Gothic" panose="020B0609070205080204" pitchFamily="49" charset="-128"/>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電話支援②</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16" name="正方形/長方形 15">
            <a:extLst>
              <a:ext uri="{FF2B5EF4-FFF2-40B4-BE49-F238E27FC236}">
                <a16:creationId xmlns="" xmlns:a16="http://schemas.microsoft.com/office/drawing/2014/main"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dirty="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dirty="0">
                <a:solidFill>
                  <a:srgbClr val="221815"/>
                </a:solidFill>
                <a:latin typeface="ＭＳ ゴシック"/>
                <a:cs typeface="ＭＳ ゴシック"/>
              </a:rPr>
              <a:t>17:00</a:t>
            </a:r>
            <a:endParaRPr lang="ja-JP" altLang="en-US" sz="800" b="1" dirty="0">
              <a:latin typeface="ＭＳ ゴシック"/>
              <a:cs typeface="ＭＳ ゴシック"/>
            </a:endParaRPr>
          </a:p>
        </p:txBody>
      </p:sp>
      <p:sp>
        <p:nvSpPr>
          <p:cNvPr id="18" name="正方形/長方形 17">
            <a:extLst>
              <a:ext uri="{FF2B5EF4-FFF2-40B4-BE49-F238E27FC236}">
                <a16:creationId xmlns="" xmlns:a16="http://schemas.microsoft.com/office/drawing/2014/main"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 xmlns:a16="http://schemas.microsoft.com/office/drawing/2014/main" id="{8ACDD1F5-D79E-8948-B985-99D9A788DE34}"/>
              </a:ext>
            </a:extLst>
          </p:cNvPr>
          <p:cNvSpPr/>
          <p:nvPr/>
        </p:nvSpPr>
        <p:spPr>
          <a:xfrm>
            <a:off x="1568723" y="9523141"/>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 xmlns:a16="http://schemas.microsoft.com/office/drawing/2014/main" id="{7A465F00-F322-F34A-AA75-E1DF1291A294}"/>
              </a:ext>
            </a:extLst>
          </p:cNvPr>
          <p:cNvSpPr/>
          <p:nvPr/>
        </p:nvSpPr>
        <p:spPr>
          <a:xfrm>
            <a:off x="1972923" y="1505504"/>
            <a:ext cx="5371812" cy="1015663"/>
          </a:xfrm>
          <a:prstGeom prst="rect">
            <a:avLst/>
          </a:prstGeom>
        </p:spPr>
        <p:txBody>
          <a:bodyPr wrap="square">
            <a:spAutoFit/>
          </a:bodyPr>
          <a:lstStyle/>
          <a:p>
            <a:pPr>
              <a:spcBef>
                <a:spcPts val="29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0070C0"/>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a:spcBef>
                <a:spcPts val="29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同封の返信用封筒（切手不要）にて</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ご返信ください。</a:t>
            </a:r>
            <a:endParaRPr lang="ja-JP" altLang="en-US" sz="1000" dirty="0">
              <a:latin typeface="MS Gothic" panose="020B0609070205080204" pitchFamily="49" charset="-128"/>
              <a:ea typeface="MS Gothic" panose="020B0609070205080204" pitchFamily="49" charset="-128"/>
              <a:cs typeface="ＭＳ ゴシック"/>
            </a:endParaRPr>
          </a:p>
          <a:p>
            <a:pPr>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indent="-127635">
              <a:spcBef>
                <a:spcPts val="290"/>
              </a:spcBef>
              <a:buSzPct val="90000"/>
              <a:buChar char="■"/>
              <a:tabLst>
                <a:tab pos="140335" algn="l"/>
              </a:tabLst>
            </a:pP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0070C0"/>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0070C0"/>
                </a:solidFill>
                <a:latin typeface="MS Gothic" panose="020B0609070205080204" pitchFamily="49" charset="-128"/>
                <a:ea typeface="MS Gothic" panose="020B0609070205080204" pitchFamily="49" charset="-128"/>
                <a:cs typeface="ＭＳ ゴシック"/>
              </a:rPr>
              <a:t>）</a:t>
            </a:r>
          </a:p>
          <a:p>
            <a:pPr>
              <a:spcBef>
                <a:spcPts val="290"/>
              </a:spcBef>
              <a:buSzPct val="90000"/>
              <a:tabLst>
                <a:tab pos="140335" algn="l"/>
              </a:tabLst>
            </a:pPr>
            <a:r>
              <a:rPr lang="en-US" altLang="ja-JP" sz="1000" b="1" dirty="0">
                <a:solidFill>
                  <a:srgbClr val="0070C0"/>
                </a:solidFill>
                <a:latin typeface="MS Gothic" panose="020B0609070205080204" pitchFamily="49" charset="-128"/>
                <a:ea typeface="MS Gothic" panose="020B0609070205080204" pitchFamily="49" charset="-128"/>
                <a:cs typeface="ＭＳ ゴシック"/>
              </a:rPr>
              <a:t>※</a:t>
            </a:r>
            <a:r>
              <a:rPr lang="ja-JP" altLang="en-US" sz="1000" b="1" dirty="0">
                <a:solidFill>
                  <a:srgbClr val="0070C0"/>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20" name="正方形/長方形 19">
            <a:extLst>
              <a:ext uri="{FF2B5EF4-FFF2-40B4-BE49-F238E27FC236}">
                <a16:creationId xmlns="" xmlns:a16="http://schemas.microsoft.com/office/drawing/2014/main"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この事業は、〇〇〇株式会社に委託して実施しており、各個人の健康保持・増進活動に活用します。</a:t>
            </a:r>
          </a:p>
        </p:txBody>
      </p:sp>
      <p:sp>
        <p:nvSpPr>
          <p:cNvPr id="21" name="正方形/長方形 20">
            <a:extLst>
              <a:ext uri="{FF2B5EF4-FFF2-40B4-BE49-F238E27FC236}">
                <a16:creationId xmlns="" xmlns:a16="http://schemas.microsoft.com/office/drawing/2014/main" id="{E8A297FC-17DF-A54E-8510-D78B392857EF}"/>
              </a:ext>
            </a:extLst>
          </p:cNvPr>
          <p:cNvSpPr/>
          <p:nvPr/>
        </p:nvSpPr>
        <p:spPr>
          <a:xfrm>
            <a:off x="1568723"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dirty="0">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 xmlns:a16="http://schemas.microsoft.com/office/drawing/2014/main"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dirty="0">
                <a:latin typeface="ＭＳ ゴシック"/>
                <a:cs typeface="ＭＳ ゴシック"/>
              </a:rPr>
              <a:t>8-B</a:t>
            </a:r>
          </a:p>
        </p:txBody>
      </p:sp>
      <p:sp>
        <p:nvSpPr>
          <p:cNvPr id="23" name="正方形/長方形 22">
            <a:extLst>
              <a:ext uri="{FF2B5EF4-FFF2-40B4-BE49-F238E27FC236}">
                <a16:creationId xmlns="" xmlns:a16="http://schemas.microsoft.com/office/drawing/2014/main"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dirty="0">
                <a:latin typeface="ＭＳ ゴシック"/>
                <a:cs typeface="ＭＳ ゴシック"/>
              </a:rPr>
              <a:t>2019</a:t>
            </a:r>
          </a:p>
        </p:txBody>
      </p:sp>
      <p:sp>
        <p:nvSpPr>
          <p:cNvPr id="24" name="object 59">
            <a:extLst>
              <a:ext uri="{FF2B5EF4-FFF2-40B4-BE49-F238E27FC236}">
                <a16:creationId xmlns="" xmlns:a16="http://schemas.microsoft.com/office/drawing/2014/main" id="{9561BCDB-E125-9249-8941-218DEC6F9C6D}"/>
              </a:ext>
            </a:extLst>
          </p:cNvPr>
          <p:cNvSpPr txBox="1"/>
          <p:nvPr/>
        </p:nvSpPr>
        <p:spPr>
          <a:xfrm>
            <a:off x="3977284" y="6372326"/>
            <a:ext cx="2487993" cy="705321"/>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自分自身も高血圧についてあまりよくわからず、</a:t>
            </a:r>
            <a:r>
              <a:rPr lang="ja-JP" altLang="en-US" sz="900" b="1">
                <a:solidFill>
                  <a:srgbClr val="0070C0"/>
                </a:solidFill>
                <a:latin typeface="MS Gothic" panose="020B0609070205080204" pitchFamily="49" charset="-128"/>
                <a:ea typeface="MS Gothic" panose="020B0609070205080204" pitchFamily="49" charset="-128"/>
              </a:rPr>
              <a:t>特に悩んではいませんでした。</a:t>
            </a:r>
          </a:p>
          <a:p>
            <a:r>
              <a:rPr lang="ja-JP" altLang="en-US" sz="900">
                <a:latin typeface="MS Gothic" panose="020B0609070205080204" pitchFamily="49" charset="-128"/>
                <a:ea typeface="MS Gothic" panose="020B0609070205080204" pitchFamily="49" charset="-128"/>
              </a:rPr>
              <a:t>ですがこのプログラムに申込をして</a:t>
            </a:r>
            <a:r>
              <a:rPr lang="ja-JP" altLang="en-US" sz="900" b="1">
                <a:solidFill>
                  <a:srgbClr val="0070C0"/>
                </a:solidFill>
                <a:latin typeface="MS Gothic" panose="020B0609070205080204" pitchFamily="49" charset="-128"/>
                <a:ea typeface="MS Gothic" panose="020B0609070205080204" pitchFamily="49" charset="-128"/>
              </a:rPr>
              <a:t>専門スタッフの方と相談しながら食事や運動などについて見直す</a:t>
            </a:r>
            <a:r>
              <a:rPr lang="ja-JP" altLang="en-US" sz="900">
                <a:latin typeface="MS Gothic" panose="020B0609070205080204" pitchFamily="49" charset="-128"/>
                <a:ea typeface="MS Gothic" panose="020B0609070205080204" pitchFamily="49" charset="-128"/>
              </a:rPr>
              <a:t>ことができたので参加して良かったです。</a:t>
            </a:r>
            <a:endParaRPr lang="ja-JP" altLang="en-US" sz="900" dirty="0">
              <a:latin typeface="MS Gothic" panose="020B0609070205080204" pitchFamily="49" charset="-128"/>
              <a:ea typeface="MS Gothic" panose="020B0609070205080204" pitchFamily="49" charset="-128"/>
            </a:endParaRPr>
          </a:p>
        </p:txBody>
      </p:sp>
      <p:sp>
        <p:nvSpPr>
          <p:cNvPr id="43" name="正方形/長方形 42">
            <a:extLst>
              <a:ext uri="{FF2B5EF4-FFF2-40B4-BE49-F238E27FC236}">
                <a16:creationId xmlns="" xmlns:a16="http://schemas.microsoft.com/office/drawing/2014/main" id="{06A5E7CD-FE44-7341-A824-D5BF178FD38C}"/>
              </a:ext>
            </a:extLst>
          </p:cNvPr>
          <p:cNvSpPr/>
          <p:nvPr/>
        </p:nvSpPr>
        <p:spPr>
          <a:xfrm>
            <a:off x="1972923" y="4174071"/>
            <a:ext cx="4537293" cy="412934"/>
          </a:xfrm>
          <a:prstGeom prst="rect">
            <a:avLst/>
          </a:prstGeom>
        </p:spPr>
        <p:txBody>
          <a:bodyPr wrap="square">
            <a:spAutoFit/>
          </a:bodyPr>
          <a:lstStyle/>
          <a:p>
            <a:pPr marL="12700">
              <a:lnSpc>
                <a:spcPct val="100000"/>
              </a:lnSpc>
              <a:spcBef>
                <a:spcPts val="100"/>
              </a:spcBef>
            </a:pPr>
            <a:r>
              <a:rPr lang="ja-JP" altLang="en-US" sz="1000">
                <a:solidFill>
                  <a:srgbClr val="221815"/>
                </a:solidFill>
                <a:latin typeface="ＭＳ ゴシック" pitchFamily="49" charset="-128"/>
                <a:ea typeface="ＭＳ ゴシック" pitchFamily="49" charset="-128"/>
                <a:cs typeface="ＭＳ ゴシック"/>
              </a:rPr>
              <a:t>その後の生活改善や受診状況などについて再度お伺い致します。</a:t>
            </a:r>
            <a:endParaRPr lang="en-US" altLang="ja-JP" sz="1000" dirty="0">
              <a:solidFill>
                <a:srgbClr val="221815"/>
              </a:solidFill>
              <a:latin typeface="ＭＳ ゴシック" pitchFamily="49" charset="-128"/>
              <a:ea typeface="ＭＳ ゴシック" pitchFamily="49" charset="-128"/>
              <a:cs typeface="ＭＳ ゴシック"/>
            </a:endParaRPr>
          </a:p>
          <a:p>
            <a:pPr marL="12700">
              <a:lnSpc>
                <a:spcPct val="100000"/>
              </a:lnSpc>
              <a:spcBef>
                <a:spcPts val="100"/>
              </a:spcBef>
            </a:pPr>
            <a:r>
              <a:rPr lang="ja-JP" altLang="en-US" sz="1000">
                <a:solidFill>
                  <a:srgbClr val="221815"/>
                </a:solidFill>
                <a:latin typeface="ＭＳ ゴシック" pitchFamily="49" charset="-128"/>
                <a:ea typeface="ＭＳ ゴシック" pitchFamily="49" charset="-128"/>
                <a:cs typeface="ＭＳ ゴシック"/>
              </a:rPr>
              <a:t>行動目標や今後の継続的な自己管理についてお話をしていきます。</a:t>
            </a:r>
            <a:endParaRPr lang="en-US" altLang="ja-JP" sz="1000" dirty="0">
              <a:solidFill>
                <a:srgbClr val="221815"/>
              </a:solidFill>
              <a:latin typeface="ＭＳ ゴシック" pitchFamily="49" charset="-128"/>
              <a:ea typeface="ＭＳ ゴシック" pitchFamily="49" charset="-128"/>
              <a:cs typeface="ＭＳ ゴシック"/>
            </a:endParaRPr>
          </a:p>
        </p:txBody>
      </p:sp>
      <p:sp>
        <p:nvSpPr>
          <p:cNvPr id="25" name="object 59">
            <a:extLst>
              <a:ext uri="{FF2B5EF4-FFF2-40B4-BE49-F238E27FC236}">
                <a16:creationId xmlns="" xmlns:a16="http://schemas.microsoft.com/office/drawing/2014/main" id="{B4F20215-F12E-5140-9937-CD315AE5F06E}"/>
              </a:ext>
            </a:extLst>
          </p:cNvPr>
          <p:cNvSpPr txBox="1"/>
          <p:nvPr/>
        </p:nvSpPr>
        <p:spPr>
          <a:xfrm>
            <a:off x="4704115" y="7484055"/>
            <a:ext cx="2487993" cy="566822"/>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血圧を下げるためのお話はもちろん</a:t>
            </a:r>
            <a:r>
              <a:rPr lang="ja-JP" altLang="en-US" sz="900" b="1">
                <a:solidFill>
                  <a:srgbClr val="0070C0"/>
                </a:solidFill>
                <a:latin typeface="MS Gothic" panose="020B0609070205080204" pitchFamily="49" charset="-128"/>
                <a:ea typeface="MS Gothic" panose="020B0609070205080204" pitchFamily="49" charset="-128"/>
              </a:rPr>
              <a:t>普段の生活のことについてもたくさんお話を聞いていただき</a:t>
            </a:r>
            <a:r>
              <a:rPr lang="ja-JP" altLang="en-US" sz="900">
                <a:latin typeface="MS Gothic" panose="020B0609070205080204" pitchFamily="49" charset="-128"/>
                <a:ea typeface="MS Gothic" panose="020B0609070205080204" pitchFamily="49" charset="-128"/>
              </a:rPr>
              <a:t>感謝しています。これからは</a:t>
            </a:r>
            <a:r>
              <a:rPr lang="ja-JP" altLang="en-US" sz="900" b="1">
                <a:solidFill>
                  <a:srgbClr val="0070C0"/>
                </a:solidFill>
                <a:latin typeface="MS Gothic" panose="020B0609070205080204" pitchFamily="49" charset="-128"/>
                <a:ea typeface="MS Gothic" panose="020B0609070205080204" pitchFamily="49" charset="-128"/>
              </a:rPr>
              <a:t>自分のためにも</a:t>
            </a:r>
            <a:r>
              <a:rPr lang="ja-JP" altLang="en-US" sz="900">
                <a:latin typeface="MS Gothic" panose="020B0609070205080204" pitchFamily="49" charset="-128"/>
                <a:ea typeface="MS Gothic" panose="020B0609070205080204" pitchFamily="49" charset="-128"/>
              </a:rPr>
              <a:t>改善できるように頑張ります。</a:t>
            </a:r>
            <a:endParaRPr lang="ja-JP" altLang="en-US" sz="900" dirty="0">
              <a:latin typeface="MS Gothic" panose="020B0609070205080204" pitchFamily="49" charset="-128"/>
              <a:ea typeface="MS Gothic" panose="020B0609070205080204" pitchFamily="49" charset="-128"/>
            </a:endParaRPr>
          </a:p>
        </p:txBody>
      </p:sp>
      <p:sp>
        <p:nvSpPr>
          <p:cNvPr id="26" name="object 59">
            <a:extLst>
              <a:ext uri="{FF2B5EF4-FFF2-40B4-BE49-F238E27FC236}">
                <a16:creationId xmlns="" xmlns:a16="http://schemas.microsoft.com/office/drawing/2014/main" id="{7285BBEB-B1F1-0849-9789-B55B24AAE2B2}"/>
              </a:ext>
            </a:extLst>
          </p:cNvPr>
          <p:cNvSpPr txBox="1"/>
          <p:nvPr/>
        </p:nvSpPr>
        <p:spPr>
          <a:xfrm>
            <a:off x="3971423" y="8524543"/>
            <a:ext cx="2487993" cy="566822"/>
          </a:xfrm>
          <a:prstGeom prst="rect">
            <a:avLst/>
          </a:prstGeom>
        </p:spPr>
        <p:txBody>
          <a:bodyPr vert="horz" wrap="square" lIns="0" tIns="12700" rIns="0" bIns="0" rtlCol="0">
            <a:spAutoFit/>
          </a:bodyPr>
          <a:lstStyle/>
          <a:p>
            <a:r>
              <a:rPr lang="ja-JP" altLang="en-US" sz="900">
                <a:latin typeface="MS Gothic" panose="020B0609070205080204" pitchFamily="49" charset="-128"/>
                <a:ea typeface="MS Gothic" panose="020B0609070205080204" pitchFamily="49" charset="-128"/>
              </a:rPr>
              <a:t>このプログラムに参加</a:t>
            </a:r>
            <a:r>
              <a:rPr lang="ja-JP" altLang="en-US" sz="900" b="1">
                <a:latin typeface="MS Gothic" panose="020B0609070205080204" pitchFamily="49" charset="-128"/>
                <a:ea typeface="MS Gothic" panose="020B0609070205080204" pitchFamily="49" charset="-128"/>
              </a:rPr>
              <a:t>し</a:t>
            </a:r>
            <a:r>
              <a:rPr lang="ja-JP" altLang="en-US" sz="900" b="1">
                <a:solidFill>
                  <a:srgbClr val="0070C0"/>
                </a:solidFill>
                <a:latin typeface="MS Gothic" panose="020B0609070205080204" pitchFamily="49" charset="-128"/>
                <a:ea typeface="MS Gothic" panose="020B0609070205080204" pitchFamily="49" charset="-128"/>
              </a:rPr>
              <a:t>相談したのがきっかけで通院をはじめました。</a:t>
            </a:r>
            <a:r>
              <a:rPr lang="ja-JP" altLang="en-US" sz="900">
                <a:latin typeface="MS Gothic" panose="020B0609070205080204" pitchFamily="49" charset="-128"/>
                <a:ea typeface="MS Gothic" panose="020B0609070205080204" pitchFamily="49" charset="-128"/>
              </a:rPr>
              <a:t>生活習慣を改善すると数値も良い方向に向かっています。これからも長く続けていきたいです。</a:t>
            </a:r>
            <a:endParaRPr lang="ja-JP" altLang="en-US" sz="900" dirty="0">
              <a:latin typeface="MS Gothic" panose="020B0609070205080204" pitchFamily="49" charset="-128"/>
              <a:ea typeface="MS Gothic" panose="020B0609070205080204" pitchFamily="49" charset="-128"/>
            </a:endParaRPr>
          </a:p>
        </p:txBody>
      </p:sp>
      <p:sp>
        <p:nvSpPr>
          <p:cNvPr id="27" name="正方形/長方形 26">
            <a:extLst>
              <a:ext uri="{FF2B5EF4-FFF2-40B4-BE49-F238E27FC236}">
                <a16:creationId xmlns="" xmlns:a16="http://schemas.microsoft.com/office/drawing/2014/main"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dirty="0">
                <a:solidFill>
                  <a:srgbClr val="221815"/>
                </a:solidFill>
                <a:latin typeface="MS Gothic" panose="020B0609070205080204" pitchFamily="49" charset="-128"/>
                <a:ea typeface="MS Gothic" panose="020B0609070205080204" pitchFamily="49" charset="-128"/>
                <a:cs typeface="ＭＳ ゴシック"/>
              </a:rPr>
              <a:t>Aさん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B</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C</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a:t>
            </a:r>
            <a:r>
              <a:rPr lang="ja-JP" altLang="en-US" sz="800">
                <a:solidFill>
                  <a:srgbClr val="221815"/>
                </a:solidFill>
                <a:latin typeface="MS Gothic" panose="020B0609070205080204" pitchFamily="49" charset="-128"/>
                <a:ea typeface="MS Gothic" panose="020B0609070205080204" pitchFamily="49" charset="-128"/>
                <a:cs typeface="ＭＳ ゴシック"/>
              </a:rPr>
              <a:t>男性）</a:t>
            </a:r>
            <a:endParaRPr sz="800" dirty="0">
              <a:latin typeface="MS Gothic" panose="020B0609070205080204" pitchFamily="49" charset="-128"/>
              <a:ea typeface="MS Gothic" panose="020B0609070205080204" pitchFamily="49" charset="-128"/>
              <a:cs typeface="ＭＳ ゴシック"/>
            </a:endParaRPr>
          </a:p>
        </p:txBody>
      </p:sp>
      <p:sp>
        <p:nvSpPr>
          <p:cNvPr id="40" name="正方形/長方形 39">
            <a:extLst>
              <a:ext uri="{FF2B5EF4-FFF2-40B4-BE49-F238E27FC236}">
                <a16:creationId xmlns="" xmlns:a16="http://schemas.microsoft.com/office/drawing/2014/main" id="{B5E89ECF-8996-CB43-BFA6-2EACCCB5C2FE}"/>
              </a:ext>
            </a:extLst>
          </p:cNvPr>
          <p:cNvSpPr/>
          <p:nvPr/>
        </p:nvSpPr>
        <p:spPr>
          <a:xfrm>
            <a:off x="1972923" y="2789214"/>
            <a:ext cx="5358241" cy="823302"/>
          </a:xfrm>
          <a:prstGeom prst="rect">
            <a:avLst/>
          </a:prstGeom>
        </p:spPr>
        <p:txBody>
          <a:bodyPr wrap="square">
            <a:spAutoFit/>
          </a:bodyPr>
          <a:lstStyle/>
          <a:p>
            <a:pPr marL="12700">
              <a:lnSpc>
                <a:spcPct val="100000"/>
              </a:lnSpc>
              <a:spcBef>
                <a:spcPts val="290"/>
              </a:spcBef>
            </a:pPr>
            <a:r>
              <a:rPr lang="ja-JP" altLang="en-US" sz="1000" dirty="0">
                <a:solidFill>
                  <a:srgbClr val="221815"/>
                </a:solidFill>
                <a:latin typeface="ＭＳ ゴシック" pitchFamily="49" charset="-128"/>
                <a:ea typeface="ＭＳ ゴシック" pitchFamily="49" charset="-128"/>
                <a:cs typeface="ＭＳ ゴシック"/>
              </a:rPr>
              <a:t>後日、委託先 〇〇〇株式会社の</a:t>
            </a:r>
            <a:r>
              <a:rPr lang="ja-JP" altLang="en-US" sz="1000" dirty="0">
                <a:latin typeface="ＭＳ ゴシック" pitchFamily="49" charset="-128"/>
                <a:ea typeface="ＭＳ ゴシック" pitchFamily="49" charset="-128"/>
                <a:cs typeface="ＭＳ ゴシック"/>
              </a:rPr>
              <a:t>専門スタッフより</a:t>
            </a:r>
            <a:endParaRPr lang="en-US" altLang="ja-JP" sz="1000" dirty="0">
              <a:latin typeface="ＭＳ ゴシック" pitchFamily="49" charset="-128"/>
              <a:ea typeface="ＭＳ ゴシック" pitchFamily="49" charset="-128"/>
              <a:cs typeface="ＭＳ ゴシック"/>
            </a:endParaRPr>
          </a:p>
          <a:p>
            <a:pPr marL="12700">
              <a:lnSpc>
                <a:spcPct val="100000"/>
              </a:lnSpc>
              <a:spcBef>
                <a:spcPts val="290"/>
              </a:spcBef>
            </a:pPr>
            <a:r>
              <a:rPr lang="ja-JP" altLang="en-US" sz="1000" b="1" dirty="0">
                <a:solidFill>
                  <a:srgbClr val="0070C0"/>
                </a:solidFill>
                <a:latin typeface="ＭＳ ゴシック" pitchFamily="49" charset="-128"/>
                <a:ea typeface="ＭＳ ゴシック" pitchFamily="49" charset="-128"/>
                <a:cs typeface="ＭＳ ゴシック"/>
              </a:rPr>
              <a:t>お電話にて生活習慣の様子などをお伺い致します。</a:t>
            </a:r>
            <a:endParaRPr lang="en-US" altLang="ja-JP" sz="1000" b="1" dirty="0">
              <a:solidFill>
                <a:srgbClr val="0070C0"/>
              </a:solidFill>
              <a:latin typeface="ＭＳ ゴシック" pitchFamily="49" charset="-128"/>
              <a:ea typeface="ＭＳ ゴシック" pitchFamily="49" charset="-128"/>
              <a:cs typeface="ＭＳ ゴシック"/>
            </a:endParaRPr>
          </a:p>
          <a:p>
            <a:pPr marL="12700">
              <a:lnSpc>
                <a:spcPct val="100000"/>
              </a:lnSpc>
              <a:spcBef>
                <a:spcPts val="290"/>
              </a:spcBef>
            </a:pPr>
            <a:r>
              <a:rPr lang="ja-JP" altLang="en-US" sz="1000" dirty="0">
                <a:solidFill>
                  <a:srgbClr val="221815"/>
                </a:solidFill>
                <a:latin typeface="ＭＳ ゴシック" pitchFamily="49" charset="-128"/>
                <a:ea typeface="ＭＳ ゴシック" pitchFamily="49" charset="-128"/>
                <a:cs typeface="ＭＳ ゴシック"/>
              </a:rPr>
              <a:t>「</a:t>
            </a:r>
            <a:r>
              <a:rPr lang="en-US" altLang="ja-JP" sz="1000" dirty="0">
                <a:solidFill>
                  <a:srgbClr val="221815"/>
                </a:solidFill>
                <a:latin typeface="ＭＳ ゴシック" pitchFamily="49" charset="-128"/>
                <a:ea typeface="ＭＳ ゴシック" pitchFamily="49" charset="-128"/>
                <a:cs typeface="ＭＳ ゴシック"/>
              </a:rPr>
              <a:t>0000-000-000</a:t>
            </a:r>
            <a:r>
              <a:rPr lang="ja-JP" altLang="en-US" sz="1000" dirty="0">
                <a:solidFill>
                  <a:srgbClr val="221815"/>
                </a:solidFill>
                <a:latin typeface="ＭＳ ゴシック" pitchFamily="49" charset="-128"/>
                <a:ea typeface="ＭＳ ゴシック" pitchFamily="49" charset="-128"/>
                <a:cs typeface="ＭＳ ゴシック"/>
              </a:rPr>
              <a:t>」の電話番号でおかけします。</a:t>
            </a:r>
            <a:endParaRPr lang="en-US" altLang="ja-JP" sz="1000" dirty="0">
              <a:solidFill>
                <a:srgbClr val="221815"/>
              </a:solidFill>
              <a:latin typeface="ＭＳ ゴシック" pitchFamily="49" charset="-128"/>
              <a:ea typeface="ＭＳ ゴシック" pitchFamily="49" charset="-128"/>
              <a:cs typeface="ＭＳ ゴシック"/>
            </a:endParaRPr>
          </a:p>
          <a:p>
            <a:pPr marL="12700">
              <a:lnSpc>
                <a:spcPct val="100000"/>
              </a:lnSpc>
              <a:spcBef>
                <a:spcPts val="290"/>
              </a:spcBef>
            </a:pPr>
            <a:r>
              <a:rPr lang="ja-JP" altLang="en-US" sz="1000" dirty="0">
                <a:solidFill>
                  <a:srgbClr val="221815"/>
                </a:solidFill>
                <a:latin typeface="ＭＳ ゴシック" pitchFamily="49" charset="-128"/>
                <a:ea typeface="ＭＳ ゴシック" pitchFamily="49" charset="-128"/>
                <a:cs typeface="ＭＳ ゴシック"/>
              </a:rPr>
              <a:t>お申し込み用電話番号とは異なる番号になりますので予めご承知ください。</a:t>
            </a:r>
            <a:endParaRPr lang="ja-JP" altLang="en-US" sz="1000" dirty="0">
              <a:latin typeface="ＭＳ ゴシック" pitchFamily="49" charset="-128"/>
              <a:ea typeface="ＭＳ ゴシック" pitchFamily="49" charset="-128"/>
              <a:cs typeface="ＭＳ ゴシック"/>
            </a:endParaRPr>
          </a:p>
        </p:txBody>
      </p:sp>
      <p:pic>
        <p:nvPicPr>
          <p:cNvPr id="30" name="図 29">
            <a:extLst>
              <a:ext uri="{FF2B5EF4-FFF2-40B4-BE49-F238E27FC236}">
                <a16:creationId xmlns="" xmlns:a16="http://schemas.microsoft.com/office/drawing/2014/main" id="{524BCB75-A41B-6744-A933-656FE5EF17F2}"/>
              </a:ext>
            </a:extLst>
          </p:cNvPr>
          <p:cNvPicPr>
            <a:picLocks noChangeAspect="1"/>
          </p:cNvPicPr>
          <p:nvPr/>
        </p:nvPicPr>
        <p:blipFill>
          <a:blip r:embed="rId5"/>
          <a:stretch>
            <a:fillRect/>
          </a:stretch>
        </p:blipFill>
        <p:spPr>
          <a:xfrm>
            <a:off x="6660675" y="8630604"/>
            <a:ext cx="482426" cy="653065"/>
          </a:xfrm>
          <a:prstGeom prst="rect">
            <a:avLst/>
          </a:prstGeom>
        </p:spPr>
      </p:pic>
      <p:pic>
        <p:nvPicPr>
          <p:cNvPr id="31" name="図 30">
            <a:extLst>
              <a:ext uri="{FF2B5EF4-FFF2-40B4-BE49-F238E27FC236}">
                <a16:creationId xmlns="" xmlns:a16="http://schemas.microsoft.com/office/drawing/2014/main" id="{B0F3CBC2-A74B-1243-8B93-8B66558063B0}"/>
              </a:ext>
            </a:extLst>
          </p:cNvPr>
          <p:cNvPicPr>
            <a:picLocks noChangeAspect="1"/>
          </p:cNvPicPr>
          <p:nvPr/>
        </p:nvPicPr>
        <p:blipFill>
          <a:blip r:embed="rId6"/>
          <a:stretch>
            <a:fillRect/>
          </a:stretch>
        </p:blipFill>
        <p:spPr>
          <a:xfrm>
            <a:off x="4054839" y="7557173"/>
            <a:ext cx="424763" cy="683502"/>
          </a:xfrm>
          <a:prstGeom prst="rect">
            <a:avLst/>
          </a:prstGeom>
        </p:spPr>
      </p:pic>
      <p:pic>
        <p:nvPicPr>
          <p:cNvPr id="32" name="図 31">
            <a:extLst>
              <a:ext uri="{FF2B5EF4-FFF2-40B4-BE49-F238E27FC236}">
                <a16:creationId xmlns="" xmlns:a16="http://schemas.microsoft.com/office/drawing/2014/main" id="{5F6D841E-FB8E-464C-91E3-C910ED6E23C8}"/>
              </a:ext>
            </a:extLst>
          </p:cNvPr>
          <p:cNvPicPr>
            <a:picLocks noChangeAspect="1"/>
          </p:cNvPicPr>
          <p:nvPr/>
        </p:nvPicPr>
        <p:blipFill>
          <a:blip r:embed="rId7"/>
          <a:stretch>
            <a:fillRect/>
          </a:stretch>
        </p:blipFill>
        <p:spPr>
          <a:xfrm flipH="1">
            <a:off x="6687295" y="6512316"/>
            <a:ext cx="428564" cy="696145"/>
          </a:xfrm>
          <a:prstGeom prst="rect">
            <a:avLst/>
          </a:prstGeom>
        </p:spPr>
      </p:pic>
      <p:sp>
        <p:nvSpPr>
          <p:cNvPr id="33" name="正方形/長方形 32">
            <a:extLst>
              <a:ext uri="{FF2B5EF4-FFF2-40B4-BE49-F238E27FC236}">
                <a16:creationId xmlns="" xmlns:a16="http://schemas.microsoft.com/office/drawing/2014/main"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 xmlns:a16="http://schemas.microsoft.com/office/drawing/2014/main"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dirty="0">
                <a:solidFill>
                  <a:srgbClr val="0070C0"/>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0070C0"/>
                </a:solidFill>
                <a:latin typeface="ＭＳ ゴシック" panose="020B0609070205080204" pitchFamily="49" charset="-128"/>
                <a:ea typeface="ＭＳ ゴシック" panose="020B0609070205080204" pitchFamily="49" charset="-128"/>
                <a:cs typeface="ＭＳ ゴシック"/>
              </a:rPr>
              <a:t>日</a:t>
            </a:r>
            <a:r>
              <a:rPr lang="en-US" altLang="ja-JP" b="1" spc="490"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0070C0"/>
                </a:solidFill>
                <a:latin typeface="ＭＳ ゴシック" panose="020B0609070205080204" pitchFamily="49" charset="-128"/>
                <a:ea typeface="ＭＳ ゴシック" panose="020B0609070205080204" pitchFamily="49" charset="-128"/>
                <a:cs typeface="ＭＳ ゴシック"/>
              </a:rPr>
              <a:t> </a:t>
            </a:r>
            <a:r>
              <a:rPr lang="en-US" altLang="ja-JP" b="1" spc="5" dirty="0">
                <a:solidFill>
                  <a:srgbClr val="0070C0"/>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0070C0"/>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dirty="0">
              <a:solidFill>
                <a:srgbClr val="0070C0"/>
              </a:solidFill>
              <a:latin typeface="ＭＳ ゴシック" panose="020B0609070205080204" pitchFamily="49" charset="-128"/>
              <a:ea typeface="ＭＳ ゴシック" panose="020B0609070205080204" pitchFamily="49" charset="-128"/>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599</Words>
  <Application>Microsoft Office PowerPoint</Application>
  <PresentationFormat>ユーザー設定</PresentationFormat>
  <Paragraphs>76</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2019-12-25T00:34:20Z</dcterms:created>
  <dcterms:modified xsi:type="dcterms:W3CDTF">2019-12-25T00:34:25Z</dcterms:modified>
</cp:coreProperties>
</file>